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3,900 purchases to drive strategic business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410" y="634127"/>
            <a:ext cx="7349133" cy="677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Recommendations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6410" y="1772603"/>
            <a:ext cx="4185523" cy="2980492"/>
          </a:xfrm>
          <a:prstGeom prst="roundRect">
            <a:avLst>
              <a:gd name="adj" fmla="val 324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4416" y="2010608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BE49D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4440" y="2200632"/>
            <a:ext cx="310991" cy="3109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4416" y="2932152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44416" y="3409236"/>
            <a:ext cx="3709511" cy="1105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for subscribers to increase recurring revenue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2319" y="1772603"/>
            <a:ext cx="4185642" cy="2980492"/>
          </a:xfrm>
          <a:prstGeom prst="roundRect">
            <a:avLst>
              <a:gd name="adj" fmla="val 324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60325" y="2010608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BE49D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0349" y="2200632"/>
            <a:ext cx="310991" cy="3109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0325" y="2932152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60325" y="3409236"/>
            <a:ext cx="3709630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move them into "Loyal" segment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9638348" y="1772603"/>
            <a:ext cx="4185642" cy="2980492"/>
          </a:xfrm>
          <a:prstGeom prst="roundRect">
            <a:avLst>
              <a:gd name="adj" fmla="val 324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6353" y="2010608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BE49D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6377" y="2200632"/>
            <a:ext cx="310991" cy="3109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353" y="2932152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Review Discounts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76353" y="3409236"/>
            <a:ext cx="3709630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sales boosts with margin control for profitability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806410" y="4983480"/>
            <a:ext cx="6393537" cy="2611874"/>
          </a:xfrm>
          <a:prstGeom prst="roundRect">
            <a:avLst>
              <a:gd name="adj" fmla="val 37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44416" y="5221486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BE49D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4440" y="5411510"/>
            <a:ext cx="310991" cy="3109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4416" y="6143030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Positioning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044416" y="6620113"/>
            <a:ext cx="5917525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and best-selling products in campaigns</a:t>
            </a:r>
            <a:endParaRPr lang="en-US" sz="1800" dirty="0"/>
          </a:p>
        </p:txBody>
      </p:sp>
      <p:sp>
        <p:nvSpPr>
          <p:cNvPr id="23" name="Shape 17"/>
          <p:cNvSpPr/>
          <p:nvPr/>
        </p:nvSpPr>
        <p:spPr>
          <a:xfrm>
            <a:off x="7430333" y="4983480"/>
            <a:ext cx="6393656" cy="2611874"/>
          </a:xfrm>
          <a:prstGeom prst="roundRect">
            <a:avLst>
              <a:gd name="adj" fmla="val 37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8339" y="5221486"/>
            <a:ext cx="691158" cy="691158"/>
          </a:xfrm>
          <a:prstGeom prst="roundRect">
            <a:avLst>
              <a:gd name="adj" fmla="val 13228648"/>
            </a:avLst>
          </a:prstGeom>
          <a:solidFill>
            <a:srgbClr val="BE49D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8363" y="5411510"/>
            <a:ext cx="310991" cy="3109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8339" y="6143030"/>
            <a:ext cx="271081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27" name="Text 20"/>
          <p:cNvSpPr/>
          <p:nvPr/>
        </p:nvSpPr>
        <p:spPr>
          <a:xfrm>
            <a:off x="7668339" y="6620113"/>
            <a:ext cx="5917644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high-revenue age groups and express-shipping users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165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Roadmap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4442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420779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6013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096935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Define goals and scope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04442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420779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6013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Summary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096935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 data structure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389870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275058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44556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Python EDA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495121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 and prepare data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389870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275058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44556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495121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Answer business questions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575298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6129338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1" name="Text 19"/>
          <p:cNvSpPr/>
          <p:nvPr/>
        </p:nvSpPr>
        <p:spPr>
          <a:xfrm>
            <a:off x="837724" y="6309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Power BI Dashboard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37724" y="680549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 insights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434858" y="575298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06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7434858" y="6129338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5" name="Text 23"/>
          <p:cNvSpPr/>
          <p:nvPr/>
        </p:nvSpPr>
        <p:spPr>
          <a:xfrm>
            <a:off x="7434858" y="6309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34858" y="680549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 strategic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758" y="3166943"/>
            <a:ext cx="4885968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at a Glance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6758" y="4193024"/>
            <a:ext cx="4219218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3,900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1614845" y="5137785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Total Purchases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26758" y="5567720"/>
            <a:ext cx="421921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 records analyzed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05532" y="4193024"/>
            <a:ext cx="4219218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18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6093619" y="5137785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Columns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205532" y="5567720"/>
            <a:ext cx="421921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Rich feature set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684306" y="4193024"/>
            <a:ext cx="4219337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37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10572512" y="5137785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Missing Values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684306" y="5567720"/>
            <a:ext cx="421933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ratings only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6758" y="6133505"/>
            <a:ext cx="4253865" cy="1524833"/>
          </a:xfrm>
          <a:prstGeom prst="roundRect">
            <a:avLst>
              <a:gd name="adj" fmla="val 572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2023" y="6348770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Demographics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42023" y="6778704"/>
            <a:ext cx="382333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Age, Gender, Location, Subscription Status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188268" y="6133505"/>
            <a:ext cx="4253865" cy="1524833"/>
          </a:xfrm>
          <a:prstGeom prst="roundRect">
            <a:avLst>
              <a:gd name="adj" fmla="val 572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403533" y="6348770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Purchase Details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5403533" y="6778704"/>
            <a:ext cx="382333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Item, Category, Amount, Season, Size, Color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649778" y="6133505"/>
            <a:ext cx="4253865" cy="1524833"/>
          </a:xfrm>
          <a:prstGeom prst="roundRect">
            <a:avLst>
              <a:gd name="adj" fmla="val 572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865043" y="6348770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Shopping Behavior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9865043" y="6778704"/>
            <a:ext cx="382333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Discounts, Reviews, Shipping, Purchase Frequency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20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3544967"/>
            <a:ext cx="6215063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Python Data Preparation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73311" y="4747022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Cleaning Steps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73311" y="5292685"/>
            <a:ext cx="6272332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dataset with pandas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3311" y="5723453"/>
            <a:ext cx="6272332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Explored structure with .info() and .describe()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3311" y="6154222"/>
            <a:ext cx="6272332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missing Review Ratings using median by category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3311" y="6584990"/>
            <a:ext cx="6272332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Standardized columns to snake_case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3311" y="7015758"/>
            <a:ext cx="6272332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Dropped redundant promo_code_used column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92378" y="4747022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92378" y="5292685"/>
            <a:ext cx="6272332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age_group by binning customer ages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92378" y="5723453"/>
            <a:ext cx="6272332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Generated purchase_frequency_days from transaction data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92378" y="6154222"/>
            <a:ext cx="6272332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Connected to PostgreSQL for SQL analysis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068" y="575905"/>
            <a:ext cx="492847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Insights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670334" y="2972038"/>
            <a:ext cx="2576274" cy="523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51%</a:t>
            </a:r>
            <a:endParaRPr lang="en-US" sz="4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79" y="1662946"/>
            <a:ext cx="3141821" cy="31418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26531" y="5066467"/>
            <a:ext cx="246423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Male Customers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33068" y="5500092"/>
            <a:ext cx="645116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Slightly higher revenue contribution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83435" y="2972038"/>
            <a:ext cx="2576274" cy="523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49%</a:t>
            </a:r>
            <a:endParaRPr lang="en-US" sz="4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780" y="1662946"/>
            <a:ext cx="3141821" cy="31418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39513" y="5066467"/>
            <a:ext cx="246423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Female Customers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446050" y="5500092"/>
            <a:ext cx="645128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Nearly equal spending power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33068" y="6280190"/>
            <a:ext cx="261246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Shipping Type Impact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33068" y="6797635"/>
            <a:ext cx="632662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shipping customers spend more on average than Standard shipping users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78328" y="6280190"/>
            <a:ext cx="31482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High-Value Discount Users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578328" y="6797635"/>
            <a:ext cx="632662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Many customers using discounts still exceed average purchase amounts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90362"/>
            <a:ext cx="58321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Performance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12325"/>
            <a:ext cx="3614618" cy="2481739"/>
          </a:xfrm>
          <a:prstGeom prst="roundRect">
            <a:avLst>
              <a:gd name="adj" fmla="val 589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2381845"/>
            <a:ext cx="3614618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05335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sp>
        <p:nvSpPr>
          <p:cNvPr id="7" name="Text 4"/>
          <p:cNvSpPr/>
          <p:nvPr/>
        </p:nvSpPr>
        <p:spPr>
          <a:xfrm>
            <a:off x="2501325" y="223289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107519" y="30107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7519" y="3506272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5 products with highest average review ratings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691658" y="2412325"/>
            <a:ext cx="3614618" cy="2481739"/>
          </a:xfrm>
          <a:prstGeom prst="roundRect">
            <a:avLst>
              <a:gd name="adj" fmla="val 589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691658" y="2381845"/>
            <a:ext cx="3614618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2" name="Shape 9"/>
          <p:cNvSpPr/>
          <p:nvPr/>
        </p:nvSpPr>
        <p:spPr>
          <a:xfrm>
            <a:off x="6139875" y="205335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sp>
        <p:nvSpPr>
          <p:cNvPr id="13" name="Text 10"/>
          <p:cNvSpPr/>
          <p:nvPr/>
        </p:nvSpPr>
        <p:spPr>
          <a:xfrm>
            <a:off x="6355259" y="223289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4961453" y="3010733"/>
            <a:ext cx="307502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Best-Sellers by Category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61453" y="3858220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3 most purchased products within each category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5492353"/>
            <a:ext cx="7468553" cy="1746766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837724" y="5461873"/>
            <a:ext cx="7468553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12967" y="5133380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sp>
        <p:nvSpPr>
          <p:cNvPr id="19" name="Text 16"/>
          <p:cNvSpPr/>
          <p:nvPr/>
        </p:nvSpPr>
        <p:spPr>
          <a:xfrm>
            <a:off x="4428351" y="531292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107519" y="6090761"/>
            <a:ext cx="36205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07519" y="6586299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 products with highest percentage of discounted purchases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267" y="628055"/>
            <a:ext cx="6242804" cy="671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Segmentation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2039" y="1756410"/>
            <a:ext cx="2150150" cy="12948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6558" y="2363033"/>
            <a:ext cx="321112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60551" y="1984772"/>
            <a:ext cx="1554004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60551" y="2457569"/>
            <a:ext cx="1554004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Frequent buyers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9220" y="3064431"/>
            <a:ext cx="8584883" cy="15240"/>
          </a:xfrm>
          <a:prstGeom prst="roundRect">
            <a:avLst>
              <a:gd name="adj" fmla="val 629406"/>
            </a:avLst>
          </a:prstGeom>
          <a:solidFill>
            <a:srgbClr val="D6BAD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05" y="3108246"/>
            <a:ext cx="4300418" cy="12948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6439" y="3554968"/>
            <a:ext cx="321112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5685" y="3336608"/>
            <a:ext cx="1706404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35685" y="3809405"/>
            <a:ext cx="1706404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Repeat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4354" y="4416266"/>
            <a:ext cx="7509748" cy="15240"/>
          </a:xfrm>
          <a:prstGeom prst="roundRect">
            <a:avLst>
              <a:gd name="adj" fmla="val 629406"/>
            </a:avLst>
          </a:prstGeom>
          <a:solidFill>
            <a:srgbClr val="D6BAD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71" y="4460081"/>
            <a:ext cx="6450687" cy="129480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6558" y="4906804"/>
            <a:ext cx="321112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10820" y="4688443"/>
            <a:ext cx="1840825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New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510820" y="5161240"/>
            <a:ext cx="1840825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First-time shoppers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9267" y="6011704"/>
            <a:ext cx="1303186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classified based on purchase history and frequency patterns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9267" y="6633805"/>
            <a:ext cx="13031867" cy="970359"/>
          </a:xfrm>
          <a:prstGeom prst="roundRect">
            <a:avLst>
              <a:gd name="adj" fmla="val 9885"/>
            </a:avLst>
          </a:prstGeom>
          <a:solidFill>
            <a:srgbClr val="E8BEF4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28" y="6970752"/>
            <a:ext cx="285393" cy="22836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541383" y="6919198"/>
            <a:ext cx="12061388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Customers with 5+ purchases show higher subscription rates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3127"/>
            <a:ext cx="59239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Analysis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35317"/>
            <a:ext cx="7539395" cy="42219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68621" y="2505432"/>
            <a:ext cx="29759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Subscriber Advantage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68621" y="3096697"/>
            <a:ext cx="483155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 spend more per transaction and generate higher total revenue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968621" y="4078129"/>
            <a:ext cx="483155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Repeat buyers (5+ purchases) more likely to subscribe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997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Power BI Dashboard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724" y="506277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603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5592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charts reveal spending patterns and trends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5776" y="506277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5776" y="59603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Dynamic Filtering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5776" y="645592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Slice data by demographics, categories, and time periods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3828" y="5062776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3828" y="59603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KPI Tracking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73828" y="645592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key metrics and business performance indicators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2025-12-28T08:35:35Z</dcterms:created>
  <dcterms:modified xsi:type="dcterms:W3CDTF">2025-12-28T08:35:35Z</dcterms:modified>
</cp:coreProperties>
</file>